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9" r:id="rId3"/>
    <p:sldId id="273" r:id="rId4"/>
    <p:sldId id="260" r:id="rId5"/>
    <p:sldId id="274" r:id="rId6"/>
    <p:sldId id="258" r:id="rId7"/>
    <p:sldId id="266" r:id="rId8"/>
    <p:sldId id="271" r:id="rId9"/>
    <p:sldId id="264" r:id="rId10"/>
    <p:sldId id="262" r:id="rId11"/>
    <p:sldId id="283" r:id="rId12"/>
    <p:sldId id="263" r:id="rId13"/>
    <p:sldId id="272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jd1aETscolq75RwP4+jn9FBSCe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34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342"/>
    <p:restoredTop sz="94643"/>
  </p:normalViewPr>
  <p:slideViewPr>
    <p:cSldViewPr snapToGrid="0" snapToObjects="1">
      <p:cViewPr varScale="1">
        <p:scale>
          <a:sx n="101" d="100"/>
          <a:sy n="101" d="100"/>
        </p:scale>
        <p:origin x="13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0537E-3F46-48BF-AE10-4B7BC71486C1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C58A4-771F-4B11-8136-1891ECA33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315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317f5214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317f5214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5172df050_3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5172df050_3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584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2b9f8e7e8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92b9f8e7e8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2140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2b9f8e7e8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92b9f8e7e8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2768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3c66dd53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93c66dd53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488" name="Google Shape;48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00652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91cf5fb56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91cf5fb56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0706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5"/>
          <p:cNvPicPr preferRelativeResize="0"/>
          <p:nvPr/>
        </p:nvPicPr>
        <p:blipFill rotWithShape="1">
          <a:blip r:embed="rId2">
            <a:alphaModFix/>
          </a:blip>
          <a:srcRect t="5804"/>
          <a:stretch/>
        </p:blipFill>
        <p:spPr>
          <a:xfrm>
            <a:off x="0" y="9236"/>
            <a:ext cx="12268200" cy="684876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  <a:defRPr sz="5400" b="0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 2">
  <p:cSld name="OBJECT 2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66"/>
          <p:cNvPicPr preferRelativeResize="0"/>
          <p:nvPr/>
        </p:nvPicPr>
        <p:blipFill rotWithShape="1">
          <a:blip r:embed="rId2">
            <a:alphaModFix/>
          </a:blip>
          <a:srcRect t="5804"/>
          <a:stretch/>
        </p:blipFill>
        <p:spPr>
          <a:xfrm>
            <a:off x="0" y="9236"/>
            <a:ext cx="12268200" cy="684876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66"/>
          <p:cNvSpPr txBox="1">
            <a:spLocks noGrp="1"/>
          </p:cNvSpPr>
          <p:nvPr>
            <p:ph type="body" idx="1"/>
          </p:nvPr>
        </p:nvSpPr>
        <p:spPr>
          <a:xfrm>
            <a:off x="838200" y="1254369"/>
            <a:ext cx="10515600" cy="4922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400">
                <a:latin typeface="Arial Hebrew"/>
                <a:ea typeface="Arial Hebrew"/>
                <a:cs typeface="Arial Hebrew"/>
                <a:sym typeface="Arial Hebrew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5400" b="0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6"/>
          <p:cNvSpPr txBox="1">
            <a:spLocks noGrp="1"/>
          </p:cNvSpPr>
          <p:nvPr>
            <p:ph type="sldNum" idx="12"/>
          </p:nvPr>
        </p:nvSpPr>
        <p:spPr>
          <a:xfrm>
            <a:off x="110413" y="64123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6960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6"/>
          <p:cNvPicPr preferRelativeResize="0"/>
          <p:nvPr/>
        </p:nvPicPr>
        <p:blipFill rotWithShape="1">
          <a:blip r:embed="rId2">
            <a:alphaModFix/>
          </a:blip>
          <a:srcRect b="4510"/>
          <a:stretch/>
        </p:blipFill>
        <p:spPr>
          <a:xfrm>
            <a:off x="0" y="0"/>
            <a:ext cx="12192000" cy="689956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6"/>
          <p:cNvSpPr txBox="1">
            <a:spLocks noGrp="1"/>
          </p:cNvSpPr>
          <p:nvPr>
            <p:ph type="ctrTitle"/>
          </p:nvPr>
        </p:nvSpPr>
        <p:spPr>
          <a:xfrm>
            <a:off x="7389091" y="1935163"/>
            <a:ext cx="452581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  <a:defRPr sz="5400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subTitle" idx="1"/>
          </p:nvPr>
        </p:nvSpPr>
        <p:spPr>
          <a:xfrm>
            <a:off x="5781964" y="4479491"/>
            <a:ext cx="6132945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"/>
          <p:cNvSpPr txBox="1">
            <a:spLocks noGrp="1"/>
          </p:cNvSpPr>
          <p:nvPr>
            <p:ph type="ctrTitle"/>
          </p:nvPr>
        </p:nvSpPr>
        <p:spPr>
          <a:xfrm>
            <a:off x="7389091" y="2430463"/>
            <a:ext cx="452581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4600" dirty="0"/>
              <a:t>Corporate Engagement &amp; Partnerships </a:t>
            </a:r>
            <a:endParaRPr sz="4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94DABC2-3311-8946-BA1B-359BC580A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9490"/>
            <a:ext cx="12313323" cy="3766428"/>
          </a:xfrm>
          <a:prstGeom prst="rect">
            <a:avLst/>
          </a:prstGeom>
        </p:spPr>
      </p:pic>
      <p:sp>
        <p:nvSpPr>
          <p:cNvPr id="145" name="Google Shape;145;g93c66dd538_0_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LEAP’s Process for Corporate Engagement</a:t>
            </a:r>
            <a:endParaRPr sz="3600" dirty="0"/>
          </a:p>
        </p:txBody>
      </p:sp>
      <p:sp>
        <p:nvSpPr>
          <p:cNvPr id="147" name="Google Shape;147;g93c66dd538_0_2"/>
          <p:cNvSpPr/>
          <p:nvPr/>
        </p:nvSpPr>
        <p:spPr>
          <a:xfrm>
            <a:off x="213700" y="2232445"/>
            <a:ext cx="12192000" cy="460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93c66dd538_0_2"/>
          <p:cNvSpPr/>
          <p:nvPr/>
        </p:nvSpPr>
        <p:spPr>
          <a:xfrm>
            <a:off x="2263515" y="4541127"/>
            <a:ext cx="11886176" cy="460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51;g93c66dd538_0_2">
            <a:extLst>
              <a:ext uri="{FF2B5EF4-FFF2-40B4-BE49-F238E27FC236}">
                <a16:creationId xmlns:a16="http://schemas.microsoft.com/office/drawing/2014/main" id="{E7F7B422-DD8A-854A-8646-83E7E6C28F30}"/>
              </a:ext>
            </a:extLst>
          </p:cNvPr>
          <p:cNvSpPr/>
          <p:nvPr/>
        </p:nvSpPr>
        <p:spPr>
          <a:xfrm>
            <a:off x="4301245" y="3135711"/>
            <a:ext cx="1570567" cy="52877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Center for Sustainable Enterprise | April 2019">
            <a:extLst>
              <a:ext uri="{FF2B5EF4-FFF2-40B4-BE49-F238E27FC236}">
                <a16:creationId xmlns:a16="http://schemas.microsoft.com/office/drawing/2014/main" id="{87BCACA9-B6DD-1247-B45A-8563F1F3B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162" y="4908810"/>
            <a:ext cx="1952363" cy="70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53EFE8A-42A3-894A-B6C6-BE809699F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28" y="5076900"/>
            <a:ext cx="1420592" cy="43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lumbia Business School - Salesforce.org">
            <a:extLst>
              <a:ext uri="{FF2B5EF4-FFF2-40B4-BE49-F238E27FC236}">
                <a16:creationId xmlns:a16="http://schemas.microsoft.com/office/drawing/2014/main" id="{65294CA1-E643-9B4A-BC44-3CA8F0394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217" y="4890752"/>
            <a:ext cx="1625268" cy="102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rtheast Big Data Innovation Hub">
            <a:extLst>
              <a:ext uri="{FF2B5EF4-FFF2-40B4-BE49-F238E27FC236}">
                <a16:creationId xmlns:a16="http://schemas.microsoft.com/office/drawing/2014/main" id="{179A8B46-ED5E-634A-9214-CE49E2214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123" y="5013426"/>
            <a:ext cx="2023386" cy="69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Google Shape;147;g93c66dd538_0_2">
            <a:extLst>
              <a:ext uri="{FF2B5EF4-FFF2-40B4-BE49-F238E27FC236}">
                <a16:creationId xmlns:a16="http://schemas.microsoft.com/office/drawing/2014/main" id="{3CCFBFF6-C32A-E549-A37C-D12CE0267613}"/>
              </a:ext>
            </a:extLst>
          </p:cNvPr>
          <p:cNvSpPr/>
          <p:nvPr/>
        </p:nvSpPr>
        <p:spPr>
          <a:xfrm>
            <a:off x="0" y="2692945"/>
            <a:ext cx="12192000" cy="460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47;g93c66dd538_0_2">
            <a:extLst>
              <a:ext uri="{FF2B5EF4-FFF2-40B4-BE49-F238E27FC236}">
                <a16:creationId xmlns:a16="http://schemas.microsoft.com/office/drawing/2014/main" id="{74FC943B-A802-8345-8B22-13C383CF62D9}"/>
              </a:ext>
            </a:extLst>
          </p:cNvPr>
          <p:cNvSpPr/>
          <p:nvPr/>
        </p:nvSpPr>
        <p:spPr>
          <a:xfrm>
            <a:off x="0" y="4718315"/>
            <a:ext cx="12192000" cy="102799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47;g93c66dd538_0_2">
            <a:extLst>
              <a:ext uri="{FF2B5EF4-FFF2-40B4-BE49-F238E27FC236}">
                <a16:creationId xmlns:a16="http://schemas.microsoft.com/office/drawing/2014/main" id="{3094CF79-0B35-3444-AFFC-1F523DD6876D}"/>
              </a:ext>
            </a:extLst>
          </p:cNvPr>
          <p:cNvSpPr/>
          <p:nvPr/>
        </p:nvSpPr>
        <p:spPr>
          <a:xfrm>
            <a:off x="46189" y="3137767"/>
            <a:ext cx="12192000" cy="4862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47;g93c66dd538_0_2">
            <a:extLst>
              <a:ext uri="{FF2B5EF4-FFF2-40B4-BE49-F238E27FC236}">
                <a16:creationId xmlns:a16="http://schemas.microsoft.com/office/drawing/2014/main" id="{BF403580-2471-5A4C-8869-54AE33939CC4}"/>
              </a:ext>
            </a:extLst>
          </p:cNvPr>
          <p:cNvSpPr/>
          <p:nvPr/>
        </p:nvSpPr>
        <p:spPr>
          <a:xfrm>
            <a:off x="0" y="3610065"/>
            <a:ext cx="12192000" cy="48623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47;g93c66dd538_0_2">
            <a:extLst>
              <a:ext uri="{FF2B5EF4-FFF2-40B4-BE49-F238E27FC236}">
                <a16:creationId xmlns:a16="http://schemas.microsoft.com/office/drawing/2014/main" id="{545835DD-DB51-DF4C-9EDE-E54DF51DA1AC}"/>
              </a:ext>
            </a:extLst>
          </p:cNvPr>
          <p:cNvSpPr/>
          <p:nvPr/>
        </p:nvSpPr>
        <p:spPr>
          <a:xfrm>
            <a:off x="46189" y="4068531"/>
            <a:ext cx="12192000" cy="460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504;p27"/>
          <p:cNvSpPr txBox="1">
            <a:spLocks/>
          </p:cNvSpPr>
          <p:nvPr/>
        </p:nvSpPr>
        <p:spPr>
          <a:xfrm>
            <a:off x="-5" y="63330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1300"/>
            </a:pPr>
            <a:fld id="{00000000-1234-1234-1234-123412341234}" type="slidenum">
              <a:rPr lang="en-US" sz="1300" smtClean="0">
                <a:solidFill>
                  <a:srgbClr val="FFFFFF"/>
                </a:solidFill>
              </a:rPr>
              <a:pPr algn="r">
                <a:buSzPts val="1300"/>
              </a:pPr>
              <a:t>10</a:t>
            </a:fld>
            <a:endParaRPr lang="en-US" sz="13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7"/>
          <p:cNvSpPr txBox="1"/>
          <p:nvPr/>
        </p:nvSpPr>
        <p:spPr>
          <a:xfrm>
            <a:off x="5840134" y="2397402"/>
            <a:ext cx="15072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bg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Progress in Machine Learning</a:t>
            </a:r>
            <a:endParaRPr sz="1400" b="0" i="0" u="none" strike="noStrike" cap="none" dirty="0">
              <a:solidFill>
                <a:schemeClr val="bg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1" name="Google Shape;49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4484" y="3530924"/>
            <a:ext cx="1555856" cy="1916045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27"/>
          <p:cNvSpPr txBox="1"/>
          <p:nvPr/>
        </p:nvSpPr>
        <p:spPr>
          <a:xfrm>
            <a:off x="204684" y="2397402"/>
            <a:ext cx="27654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bg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Massive Data </a:t>
            </a:r>
            <a:br>
              <a:rPr lang="en-US" sz="2000" b="1" i="0" u="none" strike="noStrike" cap="none" dirty="0">
                <a:solidFill>
                  <a:schemeClr val="bg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 strike="noStrike" cap="none" dirty="0">
                <a:solidFill>
                  <a:schemeClr val="bg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from Earth       Observations</a:t>
            </a:r>
            <a:endParaRPr sz="1400" b="0" i="0" u="none" strike="noStrike" cap="none" dirty="0">
              <a:solidFill>
                <a:schemeClr val="bg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5" name="Google Shape;495;p27"/>
          <p:cNvGrpSpPr/>
          <p:nvPr/>
        </p:nvGrpSpPr>
        <p:grpSpPr>
          <a:xfrm>
            <a:off x="7714716" y="1782027"/>
            <a:ext cx="1529830" cy="3664942"/>
            <a:chOff x="10009186" y="1809563"/>
            <a:chExt cx="1529830" cy="3664942"/>
          </a:xfrm>
        </p:grpSpPr>
        <p:pic>
          <p:nvPicPr>
            <p:cNvPr id="496" name="Google Shape;496;p27"/>
            <p:cNvPicPr preferRelativeResize="0"/>
            <p:nvPr/>
          </p:nvPicPr>
          <p:blipFill rotWithShape="1">
            <a:blip r:embed="rId4">
              <a:alphaModFix/>
            </a:blip>
            <a:srcRect l="29653" r="30111"/>
            <a:stretch/>
          </p:blipFill>
          <p:spPr>
            <a:xfrm>
              <a:off x="10009299" y="3558461"/>
              <a:ext cx="1529717" cy="19160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7" name="Google Shape;497;p27"/>
            <p:cNvSpPr/>
            <p:nvPr/>
          </p:nvSpPr>
          <p:spPr>
            <a:xfrm>
              <a:off x="10009186" y="1809563"/>
              <a:ext cx="1507200" cy="1631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 dirty="0">
                  <a:solidFill>
                    <a:schemeClr val="bg1">
                      <a:lumMod val="75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Public Debate on Climate Change + Diversity</a:t>
              </a:r>
              <a:endParaRPr sz="1400" b="0" i="0" u="none" strike="noStrike" cap="none" dirty="0">
                <a:solidFill>
                  <a:schemeClr val="bg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8" name="Google Shape;498;p27"/>
          <p:cNvGrpSpPr/>
          <p:nvPr/>
        </p:nvGrpSpPr>
        <p:grpSpPr>
          <a:xfrm>
            <a:off x="3192927" y="3593904"/>
            <a:ext cx="2351767" cy="1853066"/>
            <a:chOff x="3413413" y="3558460"/>
            <a:chExt cx="3294339" cy="1853066"/>
          </a:xfrm>
        </p:grpSpPr>
        <p:pic>
          <p:nvPicPr>
            <p:cNvPr id="499" name="Google Shape;499;p27"/>
            <p:cNvPicPr preferRelativeResize="0"/>
            <p:nvPr/>
          </p:nvPicPr>
          <p:blipFill rotWithShape="1">
            <a:blip r:embed="rId5">
              <a:alphaModFix/>
            </a:blip>
            <a:srcRect l="2628" t="-1" r="2088" b="24266"/>
            <a:stretch/>
          </p:blipFill>
          <p:spPr>
            <a:xfrm>
              <a:off x="3413766" y="3787830"/>
              <a:ext cx="3049072" cy="13234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0" name="Google Shape;500;p27" descr="35215832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3413" y="3558460"/>
              <a:ext cx="3294339" cy="185306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01" name="Google Shape;501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7897" y="3593904"/>
            <a:ext cx="2101882" cy="1853065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27"/>
          <p:cNvSpPr txBox="1">
            <a:spLocks noGrp="1"/>
          </p:cNvSpPr>
          <p:nvPr>
            <p:ph type="title"/>
          </p:nvPr>
        </p:nvSpPr>
        <p:spPr>
          <a:xfrm>
            <a:off x="838200" y="114142"/>
            <a:ext cx="11023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3600" b="1" smtClean="0"/>
              <a:t>Today </a:t>
            </a:r>
            <a:r>
              <a:rPr lang="en-US" sz="3600" dirty="0"/>
              <a:t>is a Unique Moment of Opportunity for Corporate Engagement on Climate Change</a:t>
            </a:r>
            <a:endParaRPr sz="3600" dirty="0"/>
          </a:p>
        </p:txBody>
      </p:sp>
      <p:sp>
        <p:nvSpPr>
          <p:cNvPr id="503" name="Google Shape;503;p27"/>
          <p:cNvSpPr txBox="1"/>
          <p:nvPr/>
        </p:nvSpPr>
        <p:spPr>
          <a:xfrm>
            <a:off x="3105632" y="2089902"/>
            <a:ext cx="2351767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bg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High-Resolution Process-Resolving Simulations</a:t>
            </a:r>
            <a:endParaRPr sz="1400" b="0" i="0" u="none" strike="noStrike" cap="none" dirty="0">
              <a:solidFill>
                <a:schemeClr val="bg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7"/>
          <p:cNvSpPr txBox="1">
            <a:spLocks noGrp="1"/>
          </p:cNvSpPr>
          <p:nvPr>
            <p:ph type="sldNum" idx="12"/>
          </p:nvPr>
        </p:nvSpPr>
        <p:spPr>
          <a:xfrm>
            <a:off x="-5" y="63330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3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9E1FEE-8071-4540-99C3-736E85F518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54886" y="3530924"/>
            <a:ext cx="1576248" cy="1814237"/>
          </a:xfrm>
          <a:prstGeom prst="rect">
            <a:avLst/>
          </a:prstGeom>
        </p:spPr>
      </p:pic>
      <p:sp>
        <p:nvSpPr>
          <p:cNvPr id="18" name="Google Shape;490;p27">
            <a:extLst>
              <a:ext uri="{FF2B5EF4-FFF2-40B4-BE49-F238E27FC236}">
                <a16:creationId xmlns:a16="http://schemas.microsoft.com/office/drawing/2014/main" id="{FCE518FE-3743-2C44-A857-697B02850EEC}"/>
              </a:ext>
            </a:extLst>
          </p:cNvPr>
          <p:cNvSpPr txBox="1"/>
          <p:nvPr/>
        </p:nvSpPr>
        <p:spPr>
          <a:xfrm>
            <a:off x="9466784" y="2052335"/>
            <a:ext cx="1752451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dirty="0">
                <a:solidFill>
                  <a:srgbClr val="002060"/>
                </a:solidFill>
              </a:rPr>
              <a:t>Private Sector New Ally for Change</a:t>
            </a:r>
            <a:endParaRPr sz="1400" b="0" i="0" u="none" strike="noStrike" cap="none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AA4595-77E0-424D-AEAD-9FA8311F0163}"/>
              </a:ext>
            </a:extLst>
          </p:cNvPr>
          <p:cNvSpPr txBox="1"/>
          <p:nvPr/>
        </p:nvSpPr>
        <p:spPr>
          <a:xfrm>
            <a:off x="9303710" y="1642694"/>
            <a:ext cx="2116657" cy="3902419"/>
          </a:xfrm>
          <a:prstGeom prst="rect">
            <a:avLst/>
          </a:prstGeom>
          <a:noFill/>
          <a:ln w="63500">
            <a:solidFill>
              <a:srgbClr val="0C343D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83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91cf5fb562_0_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3200" dirty="0"/>
              <a:t>Increasing Climate Models’ Utility + Reach Requires Corporate Stakeholder Engagement + Segmentation + Research</a:t>
            </a:r>
            <a:endParaRPr sz="3200" dirty="0"/>
          </a:p>
        </p:txBody>
      </p:sp>
      <p:sp>
        <p:nvSpPr>
          <p:cNvPr id="158" name="Google Shape;158;g91cf5fb562_0_16"/>
          <p:cNvSpPr txBox="1">
            <a:spLocks noGrp="1"/>
          </p:cNvSpPr>
          <p:nvPr>
            <p:ph type="body" idx="1"/>
          </p:nvPr>
        </p:nvSpPr>
        <p:spPr>
          <a:xfrm>
            <a:off x="838200" y="2162233"/>
            <a:ext cx="10515600" cy="16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solidFill>
                  <a:schemeClr val="tx1"/>
                </a:solidFill>
              </a:rPr>
              <a:t>LEAP’s online platform must be a key “go-to” source for data, information + practitioner-oriented tools on climate issues</a:t>
            </a: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en-US" dirty="0">
                <a:solidFill>
                  <a:schemeClr val="tx1"/>
                </a:solidFill>
              </a:rPr>
              <a:t>Annual evaluation based on survey responses 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59" name="Google Shape;159;g91cf5fb562_0_16"/>
          <p:cNvSpPr txBox="1"/>
          <p:nvPr/>
        </p:nvSpPr>
        <p:spPr>
          <a:xfrm>
            <a:off x="838200" y="4250642"/>
            <a:ext cx="10974300" cy="16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>
                <a:solidFill>
                  <a:schemeClr val="dk1"/>
                </a:solidFill>
              </a:rPr>
              <a:t>This will facilitate private sector consideration of + adaptation to climate realities </a:t>
            </a:r>
            <a:endParaRPr sz="28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Google Shape;504;p27"/>
          <p:cNvSpPr txBox="1">
            <a:spLocks/>
          </p:cNvSpPr>
          <p:nvPr/>
        </p:nvSpPr>
        <p:spPr>
          <a:xfrm>
            <a:off x="-5" y="63330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1300"/>
            </a:pPr>
            <a:fld id="{00000000-1234-1234-1234-123412341234}" type="slidenum">
              <a:rPr lang="en-US" sz="1300" smtClean="0">
                <a:solidFill>
                  <a:srgbClr val="FFFFFF"/>
                </a:solidFill>
              </a:rPr>
              <a:pPr algn="r">
                <a:buSzPts val="1300"/>
              </a:pPr>
              <a:t>12</a:t>
            </a:fld>
            <a:endParaRPr lang="en-US" sz="13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"/>
          <p:cNvSpPr txBox="1">
            <a:spLocks noGrp="1"/>
          </p:cNvSpPr>
          <p:nvPr>
            <p:ph type="ctrTitle"/>
          </p:nvPr>
        </p:nvSpPr>
        <p:spPr>
          <a:xfrm>
            <a:off x="7389091" y="1935163"/>
            <a:ext cx="452581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4600" dirty="0"/>
              <a:t>Questions?</a:t>
            </a:r>
            <a:endParaRPr sz="4600" dirty="0"/>
          </a:p>
        </p:txBody>
      </p:sp>
    </p:spTree>
    <p:extLst>
      <p:ext uri="{BB962C8B-B14F-4D97-AF65-F5344CB8AC3E}">
        <p14:creationId xmlns:p14="http://schemas.microsoft.com/office/powerpoint/2010/main" val="3766398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6903" y="1132872"/>
            <a:ext cx="6876544" cy="457835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Assistant Professor of Management, Columbia</a:t>
            </a:r>
          </a:p>
          <a:p>
            <a:r>
              <a:rPr lang="en-US" dirty="0"/>
              <a:t>PhD, Management, UCLA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b="1" dirty="0">
                <a:solidFill>
                  <a:srgbClr val="0C343D"/>
                </a:solidFill>
              </a:rPr>
              <a:t>Expertise</a:t>
            </a:r>
          </a:p>
          <a:p>
            <a:pPr lvl="1"/>
            <a:r>
              <a:rPr lang="en-US" dirty="0"/>
              <a:t>Corporate social responsibility</a:t>
            </a:r>
          </a:p>
          <a:p>
            <a:pPr lvl="1"/>
            <a:r>
              <a:rPr lang="en-US" dirty="0"/>
              <a:t>Sustainability strategy</a:t>
            </a:r>
          </a:p>
          <a:p>
            <a:pPr lvl="1"/>
            <a:r>
              <a:rPr lang="en-US" dirty="0"/>
              <a:t>Employee motivation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>
                <a:solidFill>
                  <a:srgbClr val="0C343D"/>
                </a:solidFill>
              </a:rPr>
              <a:t>Other Synergistic </a:t>
            </a:r>
            <a:r>
              <a:rPr lang="en-US" b="1" dirty="0">
                <a:solidFill>
                  <a:srgbClr val="0C343D"/>
                </a:solidFill>
              </a:rPr>
              <a:t>Experience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Leadership Team, Academy of Management’s Strategy Division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Leadership Team, Strategic Management Society’s Stakeholder Strategy Group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Board Member, Alliance for Research on Corporate Sustainability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B36089-127D-7342-84DB-7E5804BFA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001485"/>
            <a:ext cx="4212771" cy="4212771"/>
          </a:xfrm>
          <a:prstGeom prst="rect">
            <a:avLst/>
          </a:prstGeom>
        </p:spPr>
      </p:pic>
      <p:sp>
        <p:nvSpPr>
          <p:cNvPr id="4" name="Google Shape;504;p27"/>
          <p:cNvSpPr txBox="1">
            <a:spLocks/>
          </p:cNvSpPr>
          <p:nvPr/>
        </p:nvSpPr>
        <p:spPr>
          <a:xfrm>
            <a:off x="-5" y="63330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1300"/>
            </a:pPr>
            <a:fld id="{00000000-1234-1234-1234-123412341234}" type="slidenum">
              <a:rPr lang="en-US" sz="1300" smtClean="0">
                <a:solidFill>
                  <a:srgbClr val="FFFFFF"/>
                </a:solidFill>
              </a:rPr>
              <a:pPr algn="r">
                <a:buSzPts val="1300"/>
              </a:pPr>
              <a:t>2</a:t>
            </a:fld>
            <a:endParaRPr lang="en-US" sz="1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382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4908429"/>
            <a:ext cx="10515601" cy="12685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i="1" dirty="0"/>
              <a:t>LEAP forward in the reliability, </a:t>
            </a:r>
            <a:r>
              <a:rPr lang="en-US" sz="2400" b="1" i="1" dirty="0">
                <a:solidFill>
                  <a:srgbClr val="0C343D"/>
                </a:solidFill>
              </a:rPr>
              <a:t>utility</a:t>
            </a:r>
            <a:r>
              <a:rPr lang="en-US" sz="2400" i="1" dirty="0"/>
              <a:t>, and </a:t>
            </a:r>
            <a:r>
              <a:rPr lang="en-US" sz="2400" b="1" i="1" dirty="0">
                <a:solidFill>
                  <a:srgbClr val="0C343D"/>
                </a:solidFill>
              </a:rPr>
              <a:t>reach</a:t>
            </a:r>
            <a:r>
              <a:rPr lang="en-US" sz="2400" i="1" dirty="0"/>
              <a:t> of climate projections through synergistic innovations in data science and climate science.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" t="1194" r="1298" b="3486"/>
          <a:stretch/>
        </p:blipFill>
        <p:spPr>
          <a:xfrm>
            <a:off x="2544791" y="799363"/>
            <a:ext cx="7090913" cy="4011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07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Our Roadmap</a:t>
            </a:r>
          </a:p>
        </p:txBody>
      </p:sp>
      <p:sp>
        <p:nvSpPr>
          <p:cNvPr id="6" name="Oval 5"/>
          <p:cNvSpPr/>
          <p:nvPr/>
        </p:nvSpPr>
        <p:spPr>
          <a:xfrm>
            <a:off x="7522465" y="1344018"/>
            <a:ext cx="2426208" cy="2935374"/>
          </a:xfrm>
          <a:prstGeom prst="ellipse">
            <a:avLst/>
          </a:prstGeom>
          <a:noFill/>
          <a:ln w="57150">
            <a:solidFill>
              <a:srgbClr val="0C34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Google Shape;504;p27"/>
          <p:cNvSpPr txBox="1">
            <a:spLocks/>
          </p:cNvSpPr>
          <p:nvPr/>
        </p:nvSpPr>
        <p:spPr>
          <a:xfrm>
            <a:off x="-5" y="63330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1300"/>
            </a:pPr>
            <a:fld id="{00000000-1234-1234-1234-123412341234}" type="slidenum">
              <a:rPr lang="en-US" sz="1300" smtClean="0">
                <a:solidFill>
                  <a:srgbClr val="FFFFFF"/>
                </a:solidFill>
              </a:rPr>
              <a:pPr algn="r">
                <a:buSzPts val="1300"/>
              </a:pPr>
              <a:t>3</a:t>
            </a:fld>
            <a:endParaRPr lang="en-US" sz="1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6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My Presentation Will Explain: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38939"/>
            <a:ext cx="10515600" cy="3838024"/>
          </a:xfrm>
        </p:spPr>
        <p:txBody>
          <a:bodyPr/>
          <a:lstStyle/>
          <a:p>
            <a:r>
              <a:rPr lang="en-US" dirty="0"/>
              <a:t>Why + how LEAP promotes bidirectional knowledge exchange with corporate stakeholders</a:t>
            </a:r>
          </a:p>
          <a:p>
            <a:endParaRPr lang="en-US" dirty="0"/>
          </a:p>
          <a:p>
            <a:r>
              <a:rPr lang="en-US" dirty="0"/>
              <a:t>Role + integration of corporate + information-dissemination partners</a:t>
            </a:r>
          </a:p>
        </p:txBody>
      </p:sp>
      <p:sp>
        <p:nvSpPr>
          <p:cNvPr id="4" name="Google Shape;504;p27"/>
          <p:cNvSpPr txBox="1">
            <a:spLocks/>
          </p:cNvSpPr>
          <p:nvPr/>
        </p:nvSpPr>
        <p:spPr>
          <a:xfrm>
            <a:off x="-5" y="63330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1300"/>
            </a:pPr>
            <a:fld id="{00000000-1234-1234-1234-123412341234}" type="slidenum">
              <a:rPr lang="en-US" sz="1300" smtClean="0">
                <a:solidFill>
                  <a:srgbClr val="FFFFFF"/>
                </a:solidFill>
              </a:rPr>
              <a:pPr algn="r">
                <a:buSzPts val="1300"/>
              </a:pPr>
              <a:t>4</a:t>
            </a:fld>
            <a:endParaRPr lang="en-US" sz="1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595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Private Sector is Important for LEAP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21224"/>
            <a:ext cx="10515600" cy="3838024"/>
          </a:xfrm>
        </p:spPr>
        <p:txBody>
          <a:bodyPr/>
          <a:lstStyle/>
          <a:p>
            <a:r>
              <a:rPr lang="en-US" dirty="0"/>
              <a:t>Corporations either exacerbate, or help to mitigate, climate change</a:t>
            </a:r>
          </a:p>
          <a:p>
            <a:endParaRPr lang="en-US" dirty="0"/>
          </a:p>
          <a:p>
            <a:r>
              <a:rPr lang="en-US" dirty="0"/>
              <a:t>Only if knowledge outputs are relevant to + usable by corporate audiences will LEAP have an impact through the private sector</a:t>
            </a:r>
          </a:p>
        </p:txBody>
      </p:sp>
      <p:sp>
        <p:nvSpPr>
          <p:cNvPr id="4" name="Google Shape;504;p27"/>
          <p:cNvSpPr txBox="1">
            <a:spLocks/>
          </p:cNvSpPr>
          <p:nvPr/>
        </p:nvSpPr>
        <p:spPr>
          <a:xfrm>
            <a:off x="-5" y="63330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1300"/>
            </a:pPr>
            <a:fld id="{00000000-1234-1234-1234-123412341234}" type="slidenum">
              <a:rPr lang="en-US" sz="1300" smtClean="0">
                <a:solidFill>
                  <a:srgbClr val="FFFFFF"/>
                </a:solidFill>
              </a:rPr>
              <a:pPr algn="r">
                <a:buSzPts val="1300"/>
              </a:pPr>
              <a:t>5</a:t>
            </a:fld>
            <a:endParaRPr lang="en-US" sz="1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3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8A6FA9A-3B25-4D42-A26A-81777E865ED7}"/>
              </a:ext>
            </a:extLst>
          </p:cNvPr>
          <p:cNvSpPr/>
          <p:nvPr/>
        </p:nvSpPr>
        <p:spPr>
          <a:xfrm>
            <a:off x="315801" y="1965582"/>
            <a:ext cx="11706311" cy="37156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Google Shape;90;g9317f5214c_0_17"/>
          <p:cNvSpPr/>
          <p:nvPr/>
        </p:nvSpPr>
        <p:spPr>
          <a:xfrm>
            <a:off x="9459999" y="3956617"/>
            <a:ext cx="2416200" cy="1505421"/>
          </a:xfrm>
          <a:prstGeom prst="rect">
            <a:avLst/>
          </a:prstGeom>
          <a:noFill/>
          <a:ln w="28575" cap="flat" cmpd="sng">
            <a:solidFill>
              <a:srgbClr val="0C343D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91;g9317f5214c_0_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Content + Format of Knowledge Outputs Will Vary to Ensure Relevance for a Range of Corporate Audiences</a:t>
            </a:r>
            <a:endParaRPr sz="3200" dirty="0"/>
          </a:p>
        </p:txBody>
      </p:sp>
      <p:cxnSp>
        <p:nvCxnSpPr>
          <p:cNvPr id="92" name="Google Shape;92;g9317f5214c_0_17"/>
          <p:cNvCxnSpPr/>
          <p:nvPr/>
        </p:nvCxnSpPr>
        <p:spPr>
          <a:xfrm rot="10800000" flipH="1">
            <a:off x="518675" y="3770164"/>
            <a:ext cx="11228700" cy="28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stealth" w="med" len="med"/>
            <a:tailEnd type="triangle" w="med" len="med"/>
          </a:ln>
        </p:spPr>
      </p:cxnSp>
      <p:sp>
        <p:nvSpPr>
          <p:cNvPr id="93" name="Google Shape;93;g9317f5214c_0_17"/>
          <p:cNvSpPr txBox="1"/>
          <p:nvPr/>
        </p:nvSpPr>
        <p:spPr>
          <a:xfrm>
            <a:off x="518675" y="4029981"/>
            <a:ext cx="2013600" cy="9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Raw datasets + tutorials</a:t>
            </a:r>
            <a:endParaRPr sz="2000" dirty="0"/>
          </a:p>
        </p:txBody>
      </p:sp>
      <p:sp>
        <p:nvSpPr>
          <p:cNvPr id="94" name="Google Shape;94;g9317f5214c_0_17"/>
          <p:cNvSpPr txBox="1"/>
          <p:nvPr/>
        </p:nvSpPr>
        <p:spPr>
          <a:xfrm>
            <a:off x="3223875" y="4051164"/>
            <a:ext cx="2013600" cy="9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Aggregated data in exec-friendly format</a:t>
            </a:r>
            <a:endParaRPr sz="2000" dirty="0"/>
          </a:p>
        </p:txBody>
      </p:sp>
      <p:sp>
        <p:nvSpPr>
          <p:cNvPr id="95" name="Google Shape;95;g9317f5214c_0_17"/>
          <p:cNvSpPr txBox="1"/>
          <p:nvPr/>
        </p:nvSpPr>
        <p:spPr>
          <a:xfrm>
            <a:off x="5832495" y="4035527"/>
            <a:ext cx="2730300" cy="9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Executive summaries of  findings “translated” for a corporate audience</a:t>
            </a:r>
            <a:endParaRPr sz="2000" dirty="0"/>
          </a:p>
        </p:txBody>
      </p:sp>
      <p:sp>
        <p:nvSpPr>
          <p:cNvPr id="96" name="Google Shape;96;g9317f5214c_0_17"/>
          <p:cNvSpPr txBox="1"/>
          <p:nvPr/>
        </p:nvSpPr>
        <p:spPr>
          <a:xfrm>
            <a:off x="9468275" y="4051164"/>
            <a:ext cx="2443940" cy="9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Research-informed tools for communication + design of initiatives </a:t>
            </a:r>
            <a:endParaRPr sz="2000" dirty="0"/>
          </a:p>
        </p:txBody>
      </p:sp>
      <p:sp>
        <p:nvSpPr>
          <p:cNvPr id="97" name="Google Shape;97;g9317f5214c_0_17"/>
          <p:cNvSpPr txBox="1"/>
          <p:nvPr/>
        </p:nvSpPr>
        <p:spPr>
          <a:xfrm>
            <a:off x="3700629" y="2765086"/>
            <a:ext cx="5056800" cy="9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C343D"/>
                </a:solidFill>
              </a:rPr>
              <a:t>Granularity of Knowledge Output of Relevance</a:t>
            </a:r>
            <a:endParaRPr sz="2000" b="1" dirty="0">
              <a:solidFill>
                <a:srgbClr val="0C343D"/>
              </a:solidFill>
            </a:endParaRPr>
          </a:p>
        </p:txBody>
      </p:sp>
      <p:sp>
        <p:nvSpPr>
          <p:cNvPr id="98" name="Google Shape;98;g9317f5214c_0_17"/>
          <p:cNvSpPr txBox="1"/>
          <p:nvPr/>
        </p:nvSpPr>
        <p:spPr>
          <a:xfrm>
            <a:off x="469475" y="3332914"/>
            <a:ext cx="2013600" cy="9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C343D"/>
                </a:solidFill>
              </a:rPr>
              <a:t>High</a:t>
            </a:r>
            <a:endParaRPr sz="2000" b="1" dirty="0">
              <a:solidFill>
                <a:srgbClr val="0C343D"/>
              </a:solidFill>
            </a:endParaRPr>
          </a:p>
        </p:txBody>
      </p:sp>
      <p:sp>
        <p:nvSpPr>
          <p:cNvPr id="99" name="Google Shape;99;g9317f5214c_0_17"/>
          <p:cNvSpPr txBox="1"/>
          <p:nvPr/>
        </p:nvSpPr>
        <p:spPr>
          <a:xfrm>
            <a:off x="10921225" y="3235294"/>
            <a:ext cx="2013600" cy="9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C343D"/>
                </a:solidFill>
              </a:rPr>
              <a:t>Low</a:t>
            </a:r>
            <a:endParaRPr sz="2000" b="1" dirty="0">
              <a:solidFill>
                <a:srgbClr val="0C343D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03600E0-5ACB-774E-951D-4E2CE554AF23}"/>
              </a:ext>
            </a:extLst>
          </p:cNvPr>
          <p:cNvGrpSpPr/>
          <p:nvPr/>
        </p:nvGrpSpPr>
        <p:grpSpPr>
          <a:xfrm>
            <a:off x="4645432" y="2081366"/>
            <a:ext cx="2901135" cy="791994"/>
            <a:chOff x="4758839" y="1796556"/>
            <a:chExt cx="2901135" cy="791994"/>
          </a:xfrm>
        </p:grpSpPr>
        <p:sp>
          <p:nvSpPr>
            <p:cNvPr id="20" name="Google Shape;790;p25">
              <a:extLst>
                <a:ext uri="{FF2B5EF4-FFF2-40B4-BE49-F238E27FC236}">
                  <a16:creationId xmlns:a16="http://schemas.microsoft.com/office/drawing/2014/main" id="{82AEA42D-20CB-0E4A-86E8-1FA5401E1BAC}"/>
                </a:ext>
              </a:extLst>
            </p:cNvPr>
            <p:cNvSpPr/>
            <p:nvPr/>
          </p:nvSpPr>
          <p:spPr>
            <a:xfrm>
              <a:off x="4758839" y="1796556"/>
              <a:ext cx="2901135" cy="791994"/>
            </a:xfrm>
            <a:prstGeom prst="rect">
              <a:avLst/>
            </a:prstGeom>
            <a:solidFill>
              <a:srgbClr val="53535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63500" marR="2540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lang="en-US" sz="20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LEAP Climate</a:t>
              </a:r>
              <a:br>
                <a:rPr lang="en-US" sz="20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20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Information Portal</a:t>
              </a:r>
              <a:endParaRPr sz="2000" dirty="0"/>
            </a:p>
          </p:txBody>
        </p:sp>
        <p:pic>
          <p:nvPicPr>
            <p:cNvPr id="21" name="Google Shape;791;p25" descr="Google Shape;575;p30">
              <a:extLst>
                <a:ext uri="{FF2B5EF4-FFF2-40B4-BE49-F238E27FC236}">
                  <a16:creationId xmlns:a16="http://schemas.microsoft.com/office/drawing/2014/main" id="{C3822791-1C2D-B440-92CD-300781E05BB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7203" t="7061" r="5865" b="5879"/>
            <a:stretch/>
          </p:blipFill>
          <p:spPr>
            <a:xfrm>
              <a:off x="6984436" y="1980872"/>
              <a:ext cx="426418" cy="423361"/>
            </a:xfrm>
            <a:custGeom>
              <a:avLst/>
              <a:gdLst/>
              <a:ahLst/>
              <a:cxnLst/>
              <a:rect l="l" t="t" r="r" b="b"/>
              <a:pathLst>
                <a:path w="21480" h="21518" extrusionOk="0">
                  <a:moveTo>
                    <a:pt x="7961" y="24"/>
                  </a:moveTo>
                  <a:cubicBezTo>
                    <a:pt x="7655" y="94"/>
                    <a:pt x="7375" y="310"/>
                    <a:pt x="7241" y="650"/>
                  </a:cubicBezTo>
                  <a:cubicBezTo>
                    <a:pt x="7099" y="1010"/>
                    <a:pt x="5948" y="1968"/>
                    <a:pt x="4662" y="2768"/>
                  </a:cubicBezTo>
                  <a:cubicBezTo>
                    <a:pt x="3224" y="3662"/>
                    <a:pt x="2311" y="4413"/>
                    <a:pt x="2303" y="4724"/>
                  </a:cubicBezTo>
                  <a:cubicBezTo>
                    <a:pt x="2284" y="5462"/>
                    <a:pt x="831" y="9073"/>
                    <a:pt x="304" y="9687"/>
                  </a:cubicBezTo>
                  <a:cubicBezTo>
                    <a:pt x="129" y="9890"/>
                    <a:pt x="23" y="10051"/>
                    <a:pt x="4" y="10211"/>
                  </a:cubicBezTo>
                  <a:cubicBezTo>
                    <a:pt x="-15" y="10372"/>
                    <a:pt x="37" y="10533"/>
                    <a:pt x="164" y="10736"/>
                  </a:cubicBezTo>
                  <a:cubicBezTo>
                    <a:pt x="709" y="11609"/>
                    <a:pt x="1972" y="16003"/>
                    <a:pt x="1803" y="16444"/>
                  </a:cubicBezTo>
                  <a:cubicBezTo>
                    <a:pt x="1712" y="16682"/>
                    <a:pt x="1873" y="16953"/>
                    <a:pt x="2183" y="17069"/>
                  </a:cubicBezTo>
                  <a:cubicBezTo>
                    <a:pt x="3059" y="17397"/>
                    <a:pt x="6641" y="20397"/>
                    <a:pt x="6641" y="20801"/>
                  </a:cubicBezTo>
                  <a:cubicBezTo>
                    <a:pt x="6641" y="21089"/>
                    <a:pt x="7328" y="21122"/>
                    <a:pt x="9660" y="21003"/>
                  </a:cubicBezTo>
                  <a:cubicBezTo>
                    <a:pt x="11745" y="20897"/>
                    <a:pt x="12737" y="20956"/>
                    <a:pt x="12879" y="21185"/>
                  </a:cubicBezTo>
                  <a:cubicBezTo>
                    <a:pt x="13041" y="21447"/>
                    <a:pt x="13356" y="21555"/>
                    <a:pt x="13678" y="21507"/>
                  </a:cubicBezTo>
                  <a:cubicBezTo>
                    <a:pt x="14000" y="21460"/>
                    <a:pt x="14331" y="21254"/>
                    <a:pt x="14498" y="20942"/>
                  </a:cubicBezTo>
                  <a:cubicBezTo>
                    <a:pt x="14805" y="20369"/>
                    <a:pt x="18630" y="17735"/>
                    <a:pt x="19156" y="17735"/>
                  </a:cubicBezTo>
                  <a:cubicBezTo>
                    <a:pt x="19311" y="17735"/>
                    <a:pt x="19436" y="17495"/>
                    <a:pt x="19436" y="17191"/>
                  </a:cubicBezTo>
                  <a:cubicBezTo>
                    <a:pt x="19436" y="16886"/>
                    <a:pt x="19957" y="15380"/>
                    <a:pt x="20576" y="13842"/>
                  </a:cubicBezTo>
                  <a:cubicBezTo>
                    <a:pt x="21194" y="12304"/>
                    <a:pt x="21585" y="10977"/>
                    <a:pt x="21455" y="10897"/>
                  </a:cubicBezTo>
                  <a:cubicBezTo>
                    <a:pt x="21325" y="10817"/>
                    <a:pt x="21128" y="10120"/>
                    <a:pt x="21015" y="9364"/>
                  </a:cubicBezTo>
                  <a:cubicBezTo>
                    <a:pt x="20903" y="8608"/>
                    <a:pt x="20622" y="7714"/>
                    <a:pt x="20396" y="7367"/>
                  </a:cubicBezTo>
                  <a:cubicBezTo>
                    <a:pt x="20169" y="7019"/>
                    <a:pt x="19970" y="6323"/>
                    <a:pt x="19956" y="5834"/>
                  </a:cubicBezTo>
                  <a:cubicBezTo>
                    <a:pt x="19938" y="5212"/>
                    <a:pt x="19704" y="4805"/>
                    <a:pt x="19176" y="4462"/>
                  </a:cubicBezTo>
                  <a:cubicBezTo>
                    <a:pt x="17638" y="3463"/>
                    <a:pt x="15580" y="1586"/>
                    <a:pt x="15338" y="952"/>
                  </a:cubicBezTo>
                  <a:cubicBezTo>
                    <a:pt x="15074" y="261"/>
                    <a:pt x="14088" y="63"/>
                    <a:pt x="13738" y="629"/>
                  </a:cubicBezTo>
                  <a:cubicBezTo>
                    <a:pt x="13492" y="1028"/>
                    <a:pt x="9306" y="732"/>
                    <a:pt x="8860" y="287"/>
                  </a:cubicBezTo>
                  <a:cubicBezTo>
                    <a:pt x="8609" y="35"/>
                    <a:pt x="8266" y="-45"/>
                    <a:pt x="7961" y="24"/>
                  </a:cubicBezTo>
                  <a:close/>
                </a:path>
              </a:pathLst>
            </a:custGeom>
            <a:noFill/>
            <a:ln>
              <a:noFill/>
            </a:ln>
          </p:spPr>
        </p:pic>
      </p:grpSp>
      <p:sp>
        <p:nvSpPr>
          <p:cNvPr id="16" name="Google Shape;504;p27"/>
          <p:cNvSpPr txBox="1">
            <a:spLocks/>
          </p:cNvSpPr>
          <p:nvPr/>
        </p:nvSpPr>
        <p:spPr>
          <a:xfrm>
            <a:off x="-5" y="63330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1300"/>
            </a:pPr>
            <a:fld id="{00000000-1234-1234-1234-123412341234}" type="slidenum">
              <a:rPr lang="en-US" sz="1300" smtClean="0">
                <a:solidFill>
                  <a:srgbClr val="FFFFFF"/>
                </a:solidFill>
              </a:rPr>
              <a:pPr algn="r">
                <a:buSzPts val="1300"/>
              </a:pPr>
              <a:t>6</a:t>
            </a:fld>
            <a:endParaRPr lang="en-US" sz="13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95172df050_3_3"/>
          <p:cNvSpPr txBox="1">
            <a:spLocks noGrp="1"/>
          </p:cNvSpPr>
          <p:nvPr>
            <p:ph type="title"/>
          </p:nvPr>
        </p:nvSpPr>
        <p:spPr>
          <a:xfrm>
            <a:off x="838200" y="124078"/>
            <a:ext cx="109743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LEAP Will Generate Research-Informed Tools for Communication + Design of Sustainability Initiatives</a:t>
            </a:r>
            <a:endParaRPr sz="32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F5FE696-A7F5-CF4C-B507-7796ECAA30F3}"/>
              </a:ext>
            </a:extLst>
          </p:cNvPr>
          <p:cNvSpPr/>
          <p:nvPr/>
        </p:nvSpPr>
        <p:spPr>
          <a:xfrm>
            <a:off x="668215" y="1642385"/>
            <a:ext cx="5336418" cy="46955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  <a:p>
            <a:pPr algn="ctr"/>
            <a:r>
              <a:rPr lang="en-US" sz="2400" dirty="0"/>
              <a:t>Why Important?</a:t>
            </a:r>
          </a:p>
          <a:p>
            <a:pPr algn="ctr"/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7AD31-2A67-D248-8307-AF17DC7A98A5}"/>
              </a:ext>
            </a:extLst>
          </p:cNvPr>
          <p:cNvSpPr txBox="1"/>
          <p:nvPr/>
        </p:nvSpPr>
        <p:spPr>
          <a:xfrm>
            <a:off x="625306" y="2117569"/>
            <a:ext cx="53793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Companies either exacerbate, or help to mitigate climate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Challenge: conflicting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Research on “doing well by doing good” inconclusive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7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747603-5B00-0742-B2C7-FB68FC40FBC3}"/>
              </a:ext>
            </a:extLst>
          </p:cNvPr>
          <p:cNvSpPr txBox="1"/>
          <p:nvPr/>
        </p:nvSpPr>
        <p:spPr>
          <a:xfrm>
            <a:off x="6096000" y="2181447"/>
            <a:ext cx="51319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</a:rPr>
              <a:t>Need to understand </a:t>
            </a:r>
            <a:r>
              <a:rPr lang="en-US" sz="1800" b="1" dirty="0">
                <a:solidFill>
                  <a:srgbClr val="0C343D"/>
                </a:solidFill>
              </a:rPr>
              <a:t>mechanisms</a:t>
            </a:r>
            <a:r>
              <a:rPr lang="en-US" sz="1800" i="1" dirty="0">
                <a:solidFill>
                  <a:schemeClr val="dk1"/>
                </a:solidFill>
              </a:rPr>
              <a:t> </a:t>
            </a:r>
            <a:r>
              <a:rPr lang="en-US" sz="1800" dirty="0">
                <a:solidFill>
                  <a:schemeClr val="dk1"/>
                </a:solidFill>
              </a:rPr>
              <a:t>through which sustainability-oriented initiatives can influence </a:t>
            </a:r>
            <a:r>
              <a:rPr lang="en-US" sz="1800" b="1" dirty="0">
                <a:solidFill>
                  <a:srgbClr val="0C343D"/>
                </a:solidFill>
              </a:rPr>
              <a:t>company stakeholders </a:t>
            </a:r>
            <a:r>
              <a:rPr lang="en-US" sz="1800" dirty="0">
                <a:solidFill>
                  <a:schemeClr val="dk1"/>
                </a:solidFill>
              </a:rPr>
              <a:t>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</a:rPr>
              <a:t>Need to understand how </a:t>
            </a:r>
            <a:r>
              <a:rPr lang="en-US" sz="1800" b="1" dirty="0">
                <a:solidFill>
                  <a:srgbClr val="0C343D"/>
                </a:solidFill>
              </a:rPr>
              <a:t>design</a:t>
            </a:r>
            <a:r>
              <a:rPr lang="en-US" sz="1800" b="1" i="1" dirty="0">
                <a:solidFill>
                  <a:schemeClr val="dk1"/>
                </a:solidFill>
              </a:rPr>
              <a:t> </a:t>
            </a:r>
            <a:r>
              <a:rPr lang="en-US" sz="1800" dirty="0">
                <a:solidFill>
                  <a:schemeClr val="dk1"/>
                </a:solidFill>
              </a:rPr>
              <a:t>and </a:t>
            </a:r>
            <a:r>
              <a:rPr lang="en-US" sz="1800" b="1" dirty="0">
                <a:solidFill>
                  <a:srgbClr val="0C343D"/>
                </a:solidFill>
              </a:rPr>
              <a:t>communication</a:t>
            </a:r>
            <a:r>
              <a:rPr lang="en-US" sz="1800" b="1" i="1" dirty="0">
                <a:solidFill>
                  <a:schemeClr val="dk1"/>
                </a:solidFill>
              </a:rPr>
              <a:t> </a:t>
            </a:r>
            <a:r>
              <a:rPr lang="en-US" sz="1800" dirty="0">
                <a:solidFill>
                  <a:schemeClr val="dk1"/>
                </a:solidFill>
              </a:rPr>
              <a:t>of initiatives can influence stakeholders**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dk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</a:rPr>
              <a:t>Need for </a:t>
            </a:r>
            <a:r>
              <a:rPr lang="en-US" sz="1800" b="1" dirty="0">
                <a:solidFill>
                  <a:srgbClr val="0C343D"/>
                </a:solidFill>
              </a:rPr>
              <a:t>causal</a:t>
            </a:r>
            <a:r>
              <a:rPr lang="en-US" sz="1800" dirty="0">
                <a:solidFill>
                  <a:schemeClr val="dk1"/>
                </a:solidFill>
              </a:rPr>
              <a:t> studies***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dk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8843A36-A1B2-164F-B62B-449734C89023}"/>
              </a:ext>
            </a:extLst>
          </p:cNvPr>
          <p:cNvSpPr/>
          <p:nvPr/>
        </p:nvSpPr>
        <p:spPr>
          <a:xfrm>
            <a:off x="6017382" y="1642384"/>
            <a:ext cx="5336418" cy="46955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  <a:p>
            <a:pPr algn="ctr"/>
            <a:r>
              <a:rPr lang="en-US" sz="2400" dirty="0"/>
              <a:t>What is Missing?</a:t>
            </a:r>
          </a:p>
          <a:p>
            <a:pPr algn="ctr"/>
            <a:endParaRPr lang="en-US" sz="2400" dirty="0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B65258F7-E177-C646-88E0-403038E56470}"/>
              </a:ext>
            </a:extLst>
          </p:cNvPr>
          <p:cNvSpPr/>
          <p:nvPr/>
        </p:nvSpPr>
        <p:spPr>
          <a:xfrm>
            <a:off x="5595552" y="4277194"/>
            <a:ext cx="500448" cy="315784"/>
          </a:xfrm>
          <a:prstGeom prst="downArrow">
            <a:avLst/>
          </a:prstGeom>
          <a:solidFill>
            <a:srgbClr val="0C3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61A6BE85-3423-084D-8A93-21223021F606}"/>
              </a:ext>
            </a:extLst>
          </p:cNvPr>
          <p:cNvSpPr/>
          <p:nvPr/>
        </p:nvSpPr>
        <p:spPr>
          <a:xfrm>
            <a:off x="754912" y="4656843"/>
            <a:ext cx="10598888" cy="4316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Opportunity for LEAP</a:t>
            </a:r>
          </a:p>
        </p:txBody>
      </p:sp>
      <p:sp>
        <p:nvSpPr>
          <p:cNvPr id="22" name="Google Shape;112;g95172df050_3_3">
            <a:extLst>
              <a:ext uri="{FF2B5EF4-FFF2-40B4-BE49-F238E27FC236}">
                <a16:creationId xmlns:a16="http://schemas.microsoft.com/office/drawing/2014/main" id="{305508D3-CADA-4248-A1B0-7EAC6AF712F9}"/>
              </a:ext>
            </a:extLst>
          </p:cNvPr>
          <p:cNvSpPr txBox="1"/>
          <p:nvPr/>
        </p:nvSpPr>
        <p:spPr>
          <a:xfrm>
            <a:off x="488280" y="6248325"/>
            <a:ext cx="10042800" cy="694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>
              <a:lnSpc>
                <a:spcPct val="150000"/>
              </a:lnSpc>
              <a:buClr>
                <a:schemeClr val="dk1"/>
              </a:buClr>
              <a:buSzPts val="2400"/>
            </a:pPr>
            <a:r>
              <a:rPr lang="en-US" sz="1100" dirty="0">
                <a:solidFill>
                  <a:schemeClr val="bg1"/>
                </a:solidFill>
              </a:rPr>
              <a:t>		*Burbano et al., 2018.  ** Delmas + </a:t>
            </a:r>
            <a:r>
              <a:rPr lang="en-US" sz="1100" dirty="0" err="1">
                <a:solidFill>
                  <a:schemeClr val="bg1"/>
                </a:solidFill>
              </a:rPr>
              <a:t>Pecovic</a:t>
            </a:r>
            <a:r>
              <a:rPr lang="en-US" sz="1100" dirty="0">
                <a:solidFill>
                  <a:schemeClr val="bg1"/>
                </a:solidFill>
              </a:rPr>
              <a:t>, 2013; Asensio + Delmas, 2014. ***</a:t>
            </a:r>
            <a:r>
              <a:rPr lang="en-US" sz="1100" dirty="0" err="1">
                <a:solidFill>
                  <a:schemeClr val="bg1"/>
                </a:solidFill>
              </a:rPr>
              <a:t>Burbano</a:t>
            </a:r>
            <a:r>
              <a:rPr lang="en-US" sz="1100" b="1" dirty="0">
                <a:solidFill>
                  <a:schemeClr val="bg1"/>
                </a:solidFill>
              </a:rPr>
              <a:t>, </a:t>
            </a:r>
            <a:r>
              <a:rPr lang="en-US" sz="1100" dirty="0">
                <a:solidFill>
                  <a:schemeClr val="bg1"/>
                </a:solidFill>
              </a:rPr>
              <a:t>2016, 2019, 2020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44C470-E328-6145-B9B9-CB3902C74CEE}"/>
              </a:ext>
            </a:extLst>
          </p:cNvPr>
          <p:cNvSpPr/>
          <p:nvPr/>
        </p:nvSpPr>
        <p:spPr>
          <a:xfrm>
            <a:off x="1373710" y="5163362"/>
            <a:ext cx="9854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C343D"/>
                </a:solidFill>
              </a:rPr>
              <a:t>Create</a:t>
            </a:r>
            <a:r>
              <a:rPr lang="en-US" sz="1800" dirty="0"/>
              <a:t>, </a:t>
            </a:r>
            <a:r>
              <a:rPr lang="en-US" sz="1800" b="1" dirty="0">
                <a:solidFill>
                  <a:srgbClr val="0C343D"/>
                </a:solidFill>
              </a:rPr>
              <a:t>aggregate</a:t>
            </a:r>
            <a:r>
              <a:rPr lang="en-US" sz="1800" b="1" dirty="0"/>
              <a:t> </a:t>
            </a:r>
            <a:r>
              <a:rPr lang="en-US" sz="1800" dirty="0"/>
              <a:t>+ </a:t>
            </a:r>
            <a:r>
              <a:rPr lang="en-US" sz="1800" b="1" dirty="0"/>
              <a:t>“</a:t>
            </a:r>
            <a:r>
              <a:rPr lang="en-US" sz="1800" b="1" dirty="0">
                <a:solidFill>
                  <a:srgbClr val="0C343D"/>
                </a:solidFill>
              </a:rPr>
              <a:t>translate</a:t>
            </a:r>
            <a:r>
              <a:rPr lang="en-US" sz="1800" b="1" dirty="0"/>
              <a:t>”</a:t>
            </a:r>
            <a:r>
              <a:rPr lang="en-US" sz="1800" dirty="0"/>
              <a:t> relevant research</a:t>
            </a:r>
          </a:p>
        </p:txBody>
      </p:sp>
      <p:sp>
        <p:nvSpPr>
          <p:cNvPr id="11" name="Google Shape;504;p27"/>
          <p:cNvSpPr txBox="1">
            <a:spLocks/>
          </p:cNvSpPr>
          <p:nvPr/>
        </p:nvSpPr>
        <p:spPr>
          <a:xfrm>
            <a:off x="-5" y="63330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1300"/>
            </a:pPr>
            <a:fld id="{00000000-1234-1234-1234-123412341234}" type="slidenum">
              <a:rPr lang="en-US" sz="1300" smtClean="0">
                <a:solidFill>
                  <a:srgbClr val="FFFFFF"/>
                </a:solidFill>
              </a:rPr>
              <a:pPr algn="r">
                <a:buSzPts val="1300"/>
              </a:pPr>
              <a:t>7</a:t>
            </a:fld>
            <a:endParaRPr lang="en-US" sz="1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98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8" grpId="0" animBg="1"/>
      <p:bldP spid="21" grpId="0" animBg="1"/>
      <p:bldP spid="2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19EDB5-D430-F041-AF36-84277115A9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49"/>
          <a:stretch/>
        </p:blipFill>
        <p:spPr>
          <a:xfrm>
            <a:off x="1751071" y="1727539"/>
            <a:ext cx="8689858" cy="4254161"/>
          </a:xfrm>
          <a:prstGeom prst="rect">
            <a:avLst/>
          </a:prstGeom>
        </p:spPr>
      </p:pic>
      <p:sp>
        <p:nvSpPr>
          <p:cNvPr id="15" name="Google Shape;120;g92b9f8e7e8_1_2">
            <a:extLst>
              <a:ext uri="{FF2B5EF4-FFF2-40B4-BE49-F238E27FC236}">
                <a16:creationId xmlns:a16="http://schemas.microsoft.com/office/drawing/2014/main" id="{B662E560-3884-3945-9A4F-A5ECC4F16F20}"/>
              </a:ext>
            </a:extLst>
          </p:cNvPr>
          <p:cNvSpPr/>
          <p:nvPr/>
        </p:nvSpPr>
        <p:spPr>
          <a:xfrm>
            <a:off x="7790169" y="212631"/>
            <a:ext cx="3525184" cy="115484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04;g95172df050_3_3">
            <a:extLst>
              <a:ext uri="{FF2B5EF4-FFF2-40B4-BE49-F238E27FC236}">
                <a16:creationId xmlns:a16="http://schemas.microsoft.com/office/drawing/2014/main" id="{39617ECF-0642-6041-9B75-90499B74F5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1673" y="170224"/>
            <a:ext cx="109743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LEAP Adjusts Knowledge Outputs to Ensure Relevance to a Range of Corporate Audiences</a:t>
            </a:r>
            <a:endParaRPr sz="3600" dirty="0"/>
          </a:p>
        </p:txBody>
      </p:sp>
      <p:sp>
        <p:nvSpPr>
          <p:cNvPr id="16" name="Google Shape;148;g93c66dd538_0_2">
            <a:extLst>
              <a:ext uri="{FF2B5EF4-FFF2-40B4-BE49-F238E27FC236}">
                <a16:creationId xmlns:a16="http://schemas.microsoft.com/office/drawing/2014/main" id="{62062D9E-6BA8-E244-AA39-5D26309E2E1E}"/>
              </a:ext>
            </a:extLst>
          </p:cNvPr>
          <p:cNvSpPr/>
          <p:nvPr/>
        </p:nvSpPr>
        <p:spPr>
          <a:xfrm>
            <a:off x="9069781" y="1573129"/>
            <a:ext cx="2264734" cy="58501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035A39-93C6-0648-B82F-2C8D13F5EC8C}"/>
              </a:ext>
            </a:extLst>
          </p:cNvPr>
          <p:cNvSpPr/>
          <p:nvPr/>
        </p:nvSpPr>
        <p:spPr>
          <a:xfrm>
            <a:off x="1317170" y="1573129"/>
            <a:ext cx="8966081" cy="739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27E7EB-2FEE-C642-80C1-8C92C7D4F9B7}"/>
              </a:ext>
            </a:extLst>
          </p:cNvPr>
          <p:cNvSpPr txBox="1"/>
          <p:nvPr/>
        </p:nvSpPr>
        <p:spPr>
          <a:xfrm>
            <a:off x="1093491" y="1635563"/>
            <a:ext cx="2277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 algn="ctr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Earth System Models +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LEAPAngeo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lvl="7" algn="ctr"/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DB0877-BC2D-6347-A4C3-613B25A9C92B}"/>
              </a:ext>
            </a:extLst>
          </p:cNvPr>
          <p:cNvSpPr txBox="1"/>
          <p:nvPr/>
        </p:nvSpPr>
        <p:spPr>
          <a:xfrm>
            <a:off x="4105574" y="1635563"/>
            <a:ext cx="2033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 algn="ctr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LEAP Climate Information Portal</a:t>
            </a:r>
          </a:p>
          <a:p>
            <a:pPr marL="285750" lvl="7" indent="-285750" algn="ctr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285750" lvl="3" indent="-285750" algn="ctr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45F8C5-AEC1-D347-8E86-AD35D4EA5153}"/>
              </a:ext>
            </a:extLst>
          </p:cNvPr>
          <p:cNvSpPr txBox="1"/>
          <p:nvPr/>
        </p:nvSpPr>
        <p:spPr>
          <a:xfrm>
            <a:off x="6950883" y="1481177"/>
            <a:ext cx="2179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 algn="ctr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Corporate Audience Segments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86EDC02-395E-CC41-93CB-FF64016F21CC}"/>
              </a:ext>
            </a:extLst>
          </p:cNvPr>
          <p:cNvCxnSpPr>
            <a:cxnSpLocks/>
          </p:cNvCxnSpPr>
          <p:nvPr/>
        </p:nvCxnSpPr>
        <p:spPr>
          <a:xfrm>
            <a:off x="3319692" y="1860012"/>
            <a:ext cx="583975" cy="1484"/>
          </a:xfrm>
          <a:prstGeom prst="straightConnector1">
            <a:avLst/>
          </a:prstGeom>
          <a:ln w="19050">
            <a:solidFill>
              <a:schemeClr val="tx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041D6DF-93C8-6645-8743-E16CB81F3C6C}"/>
              </a:ext>
            </a:extLst>
          </p:cNvPr>
          <p:cNvCxnSpPr>
            <a:cxnSpLocks/>
          </p:cNvCxnSpPr>
          <p:nvPr/>
        </p:nvCxnSpPr>
        <p:spPr>
          <a:xfrm>
            <a:off x="6253004" y="1860012"/>
            <a:ext cx="583975" cy="1484"/>
          </a:xfrm>
          <a:prstGeom prst="straightConnector1">
            <a:avLst/>
          </a:prstGeom>
          <a:ln w="19050">
            <a:solidFill>
              <a:schemeClr val="tx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504;p27"/>
          <p:cNvSpPr txBox="1">
            <a:spLocks/>
          </p:cNvSpPr>
          <p:nvPr/>
        </p:nvSpPr>
        <p:spPr>
          <a:xfrm>
            <a:off x="-5" y="63330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1300"/>
            </a:pPr>
            <a:fld id="{00000000-1234-1234-1234-123412341234}" type="slidenum">
              <a:rPr lang="en-US" sz="1300" smtClean="0">
                <a:solidFill>
                  <a:srgbClr val="FFFFFF"/>
                </a:solidFill>
              </a:rPr>
              <a:pPr algn="r">
                <a:buSzPts val="1300"/>
              </a:pPr>
              <a:t>8</a:t>
            </a:fld>
            <a:endParaRPr lang="en-US" sz="1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398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19EDB5-D430-F041-AF36-84277115A9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49"/>
          <a:stretch/>
        </p:blipFill>
        <p:spPr>
          <a:xfrm>
            <a:off x="1751071" y="1727539"/>
            <a:ext cx="8689858" cy="4254161"/>
          </a:xfrm>
          <a:prstGeom prst="rect">
            <a:avLst/>
          </a:prstGeom>
        </p:spPr>
      </p:pic>
      <p:pic>
        <p:nvPicPr>
          <p:cNvPr id="6" name="Google Shape;130;g93c66dd538_0_30">
            <a:extLst>
              <a:ext uri="{FF2B5EF4-FFF2-40B4-BE49-F238E27FC236}">
                <a16:creationId xmlns:a16="http://schemas.microsoft.com/office/drawing/2014/main" id="{555D7042-B6F9-4641-975C-4DA401E185D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46976" y="2463969"/>
            <a:ext cx="1672550" cy="54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31;g93c66dd538_0_30">
            <a:extLst>
              <a:ext uri="{FF2B5EF4-FFF2-40B4-BE49-F238E27FC236}">
                <a16:creationId xmlns:a16="http://schemas.microsoft.com/office/drawing/2014/main" id="{B3FD8DE7-1A36-BC46-900B-AB8E1859F93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20502" y="3106888"/>
            <a:ext cx="1672550" cy="735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9;g93c66dd538_0_30">
            <a:extLst>
              <a:ext uri="{FF2B5EF4-FFF2-40B4-BE49-F238E27FC236}">
                <a16:creationId xmlns:a16="http://schemas.microsoft.com/office/drawing/2014/main" id="{BE8F7752-BB87-614F-B01C-79983BE35B44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74952" y="3745411"/>
            <a:ext cx="1501162" cy="1021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7;g93c66dd538_0_30">
            <a:extLst>
              <a:ext uri="{FF2B5EF4-FFF2-40B4-BE49-F238E27FC236}">
                <a16:creationId xmlns:a16="http://schemas.microsoft.com/office/drawing/2014/main" id="{B1D16ED9-E98C-914B-BF4F-37C0FD650847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338777" y="4580254"/>
            <a:ext cx="1271287" cy="642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28;g93c66dd538_0_30">
            <a:extLst>
              <a:ext uri="{FF2B5EF4-FFF2-40B4-BE49-F238E27FC236}">
                <a16:creationId xmlns:a16="http://schemas.microsoft.com/office/drawing/2014/main" id="{72BE25D7-3FC9-FD48-B66B-6D4364AB5CFF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116156" y="4377614"/>
            <a:ext cx="1222621" cy="1021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32;g93c66dd538_0_30">
            <a:extLst>
              <a:ext uri="{FF2B5EF4-FFF2-40B4-BE49-F238E27FC236}">
                <a16:creationId xmlns:a16="http://schemas.microsoft.com/office/drawing/2014/main" id="{6EAC5489-D2C9-4D42-A64F-2901595C5E6D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348894" y="5306043"/>
            <a:ext cx="1953277" cy="49447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04;g95172df050_3_3">
            <a:extLst>
              <a:ext uri="{FF2B5EF4-FFF2-40B4-BE49-F238E27FC236}">
                <a16:creationId xmlns:a16="http://schemas.microsoft.com/office/drawing/2014/main" id="{39617ECF-0642-6041-9B75-90499B74F5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39725"/>
            <a:ext cx="109743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LEAP’s Corporate Partners are Representative</a:t>
            </a:r>
            <a:br>
              <a:rPr lang="en-US" sz="3600" dirty="0"/>
            </a:br>
            <a:r>
              <a:rPr lang="en-US" sz="3600" dirty="0"/>
              <a:t>of this Range of Corporate Audience Segments </a:t>
            </a:r>
            <a:endParaRPr sz="3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150333-5BBB-F941-9AB0-DC8528911A3C}"/>
              </a:ext>
            </a:extLst>
          </p:cNvPr>
          <p:cNvSpPr/>
          <p:nvPr/>
        </p:nvSpPr>
        <p:spPr>
          <a:xfrm>
            <a:off x="1317170" y="1573129"/>
            <a:ext cx="8966081" cy="739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666995-A718-3C49-8187-33808F4017DF}"/>
              </a:ext>
            </a:extLst>
          </p:cNvPr>
          <p:cNvSpPr txBox="1"/>
          <p:nvPr/>
        </p:nvSpPr>
        <p:spPr>
          <a:xfrm>
            <a:off x="9222024" y="1635563"/>
            <a:ext cx="2179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 algn="ctr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Corporate Partners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6D2412B-9968-8A4F-AF4D-F8D4E2614358}"/>
              </a:ext>
            </a:extLst>
          </p:cNvPr>
          <p:cNvCxnSpPr>
            <a:cxnSpLocks/>
          </p:cNvCxnSpPr>
          <p:nvPr/>
        </p:nvCxnSpPr>
        <p:spPr>
          <a:xfrm>
            <a:off x="3319692" y="1860012"/>
            <a:ext cx="583975" cy="1484"/>
          </a:xfrm>
          <a:prstGeom prst="straightConnector1">
            <a:avLst/>
          </a:prstGeom>
          <a:ln w="19050">
            <a:solidFill>
              <a:schemeClr val="tx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7684FD3-0FAC-B047-AEA8-F16E577AFB84}"/>
              </a:ext>
            </a:extLst>
          </p:cNvPr>
          <p:cNvCxnSpPr>
            <a:cxnSpLocks/>
          </p:cNvCxnSpPr>
          <p:nvPr/>
        </p:nvCxnSpPr>
        <p:spPr>
          <a:xfrm>
            <a:off x="6253004" y="1860012"/>
            <a:ext cx="583975" cy="1484"/>
          </a:xfrm>
          <a:prstGeom prst="straightConnector1">
            <a:avLst/>
          </a:prstGeom>
          <a:ln w="19050">
            <a:solidFill>
              <a:schemeClr val="tx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A27E7EB-2FEE-C642-80C1-8C92C7D4F9B7}"/>
              </a:ext>
            </a:extLst>
          </p:cNvPr>
          <p:cNvSpPr txBox="1"/>
          <p:nvPr/>
        </p:nvSpPr>
        <p:spPr>
          <a:xfrm>
            <a:off x="1093491" y="1635563"/>
            <a:ext cx="2277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 algn="ctr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Earth System Models +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LEAPAngeo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lvl="7" algn="ctr"/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DB0877-BC2D-6347-A4C3-613B25A9C92B}"/>
              </a:ext>
            </a:extLst>
          </p:cNvPr>
          <p:cNvSpPr txBox="1"/>
          <p:nvPr/>
        </p:nvSpPr>
        <p:spPr>
          <a:xfrm>
            <a:off x="4105574" y="1635563"/>
            <a:ext cx="2033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 algn="ctr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LEAP Climate Information Portal</a:t>
            </a:r>
          </a:p>
          <a:p>
            <a:pPr marL="285750" lvl="7" indent="-285750" algn="ctr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285750" lvl="3" indent="-285750" algn="ctr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45F8C5-AEC1-D347-8E86-AD35D4EA5153}"/>
              </a:ext>
            </a:extLst>
          </p:cNvPr>
          <p:cNvSpPr txBox="1"/>
          <p:nvPr/>
        </p:nvSpPr>
        <p:spPr>
          <a:xfrm>
            <a:off x="6950883" y="1481177"/>
            <a:ext cx="2179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 algn="ctr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Corporate Audience Segments</a:t>
            </a:r>
          </a:p>
        </p:txBody>
      </p:sp>
      <p:sp>
        <p:nvSpPr>
          <p:cNvPr id="18" name="Google Shape;504;p27"/>
          <p:cNvSpPr txBox="1">
            <a:spLocks/>
          </p:cNvSpPr>
          <p:nvPr/>
        </p:nvSpPr>
        <p:spPr>
          <a:xfrm>
            <a:off x="-5" y="63330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1300"/>
            </a:pPr>
            <a:fld id="{00000000-1234-1234-1234-123412341234}" type="slidenum">
              <a:rPr lang="en-US" sz="1300" smtClean="0">
                <a:solidFill>
                  <a:srgbClr val="FFFFFF"/>
                </a:solidFill>
              </a:rPr>
              <a:pPr algn="r">
                <a:buSzPts val="1300"/>
              </a:pPr>
              <a:t>9</a:t>
            </a:fld>
            <a:endParaRPr lang="en-US" sz="1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81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477</Words>
  <Application>Microsoft Office PowerPoint</Application>
  <PresentationFormat>Widescreen</PresentationFormat>
  <Paragraphs>84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Hebrew</vt:lpstr>
      <vt:lpstr>Calibri</vt:lpstr>
      <vt:lpstr>Verdana</vt:lpstr>
      <vt:lpstr>Office Theme</vt:lpstr>
      <vt:lpstr>Corporate Engagement &amp; Partnerships </vt:lpstr>
      <vt:lpstr>PowerPoint Presentation</vt:lpstr>
      <vt:lpstr>Our Roadmap</vt:lpstr>
      <vt:lpstr>My Presentation Will Explain:</vt:lpstr>
      <vt:lpstr>The Private Sector is Important for LEAP</vt:lpstr>
      <vt:lpstr>Content + Format of Knowledge Outputs Will Vary to Ensure Relevance for a Range of Corporate Audiences</vt:lpstr>
      <vt:lpstr>LEAP Will Generate Research-Informed Tools for Communication + Design of Sustainability Initiatives</vt:lpstr>
      <vt:lpstr>LEAP Adjusts Knowledge Outputs to Ensure Relevance to a Range of Corporate Audiences</vt:lpstr>
      <vt:lpstr>LEAP’s Corporate Partners are Representative of this Range of Corporate Audience Segments </vt:lpstr>
      <vt:lpstr>LEAP’s Process for Corporate Engagement</vt:lpstr>
      <vt:lpstr>Today is a Unique Moment of Opportunity for Corporate Engagement on Climate Change</vt:lpstr>
      <vt:lpstr>Increasing Climate Models’ Utility + Reach Requires Corporate Stakeholder Engagement + Segmentation + Research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Engagement &amp; Partnerships</dc:title>
  <dc:creator>Marley D Bauce</dc:creator>
  <cp:lastModifiedBy>Marley D Bauce</cp:lastModifiedBy>
  <cp:revision>110</cp:revision>
  <dcterms:created xsi:type="dcterms:W3CDTF">2020-08-10T22:36:51Z</dcterms:created>
  <dcterms:modified xsi:type="dcterms:W3CDTF">2020-09-17T22:44:41Z</dcterms:modified>
</cp:coreProperties>
</file>